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9" r:id="rId3"/>
    <p:sldId id="261" r:id="rId4"/>
    <p:sldId id="262" r:id="rId5"/>
    <p:sldId id="263" r:id="rId6"/>
    <p:sldId id="264" r:id="rId7"/>
    <p:sldId id="272" r:id="rId8"/>
    <p:sldId id="273" r:id="rId9"/>
    <p:sldId id="274" r:id="rId10"/>
    <p:sldId id="275" r:id="rId11"/>
    <p:sldId id="27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AB8B"/>
    <a:srgbClr val="7F7B7B"/>
    <a:srgbClr val="004B3E"/>
    <a:srgbClr val="E9E9E9"/>
    <a:srgbClr val="C4E4D3"/>
    <a:srgbClr val="91CCA4"/>
    <a:srgbClr val="F0F0F0"/>
    <a:srgbClr val="7030A0"/>
    <a:srgbClr val="A6D5BA"/>
    <a:srgbClr val="004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7490" autoAdjust="0"/>
  </p:normalViewPr>
  <p:slideViewPr>
    <p:cSldViewPr snapToGrid="0">
      <p:cViewPr varScale="1">
        <p:scale>
          <a:sx n="115" d="100"/>
          <a:sy n="115" d="100"/>
        </p:scale>
        <p:origin x="108" y="570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출처 </a:t>
            </a:r>
            <a:r>
              <a:rPr lang="en-US" altLang="ko-KR" dirty="0"/>
              <a:t>: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오늘의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트리노드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게임의 난이도와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맵을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 제작하는 레벨디자인팀 리더의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차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테미나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YouTube, 2022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월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26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일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https://www.youtube.com/watch?v=iacSbMp9Vis (2:36~2:46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인용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).</a:t>
            </a:r>
            <a:endParaRPr lang="ko-KR" altLang="en-US" sz="1600" spc="-150" dirty="0">
              <a:solidFill>
                <a:srgbClr val="7F7B7B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Pretendard Light" panose="020004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ctr" rtl="0" eaLnBrk="1" fontAlgn="ctr" latinLnBrk="1" hangingPunct="1">
              <a:buNone/>
            </a:pPr>
            <a:r>
              <a:rPr lang="en-US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buNone/>
            </a:pPr>
            <a:r>
              <a:rPr lang="ko-KR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스코어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1" hangingPunct="1">
              <a:buNone/>
            </a:pPr>
            <a:r>
              <a:rPr lang="en-US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장애물과 블록의 파괴 시 올라가는 점수의 총합을 보여주는 </a:t>
            </a:r>
            <a:r>
              <a:rPr lang="en-US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UI</a:t>
            </a:r>
            <a:br>
              <a:rPr lang="en-US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점수를 통해 친구와의 경쟁이 가능</a:t>
            </a:r>
            <a:br>
              <a:rPr lang="en-US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클리어 목표와 별도로 추가적인 달성 목표를 제공</a:t>
            </a:r>
            <a:br>
              <a:rPr lang="en-US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점수를 최대치로 모을 경우에 대한 추가적인 보상을 제공하여 </a:t>
            </a:r>
            <a:br>
              <a:rPr lang="en-US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</a:t>
            </a:r>
            <a:r>
              <a:rPr lang="ko-KR" altLang="ko-KR" sz="1800" b="1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반복적인 플레이 경험을 하도록 설계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buNone/>
            </a:pPr>
            <a:r>
              <a:rPr lang="en-US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ctr" rtl="0" eaLnBrk="1" fontAlgn="ctr" latinLnBrk="1" hangingPunct="1">
              <a:buNone/>
            </a:pPr>
            <a:r>
              <a:rPr lang="ko-KR" altLang="ko-KR" sz="1800" b="0" i="0" u="none" strike="noStrike" kern="1200" dirty="0" err="1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인게임</a:t>
            </a:r>
            <a:r>
              <a:rPr lang="ko-KR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아이템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ctr" latinLnBrk="1" hangingPunct="1"/>
            <a:r>
              <a:rPr lang="en-US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게임 플레이로 생성되는 특수 아이템과는 별도의 아이템</a:t>
            </a:r>
            <a:br>
              <a:rPr lang="en-US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이동횟수의 </a:t>
            </a:r>
            <a:r>
              <a:rPr lang="ko-KR" altLang="ko-KR" sz="1800" b="0" i="0" u="none" strike="noStrike" kern="1200" dirty="0" err="1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차감없이</a:t>
            </a:r>
            <a:r>
              <a:rPr lang="ko-KR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사용이 가능</a:t>
            </a:r>
            <a:br>
              <a:rPr lang="en-US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</a:br>
            <a:r>
              <a:rPr lang="en-US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- </a:t>
            </a:r>
            <a:r>
              <a:rPr lang="ko-KR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해당 아이템은 이벤트 혹은 </a:t>
            </a:r>
            <a:r>
              <a:rPr lang="en-US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‘</a:t>
            </a:r>
            <a:r>
              <a:rPr lang="ko-KR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다이아</a:t>
            </a:r>
            <a:r>
              <a:rPr lang="en-US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’ </a:t>
            </a:r>
            <a:r>
              <a:rPr lang="ko-KR" altLang="ko-KR" sz="1800" b="0" i="0" u="none" strike="noStrike" kern="1200" dirty="0">
                <a:solidFill>
                  <a:srgbClr val="7F7B7B"/>
                </a:solidFill>
                <a:effectLst/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재화를 이용해 구매가 가능</a:t>
            </a:r>
            <a:endParaRPr lang="ko-KR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9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F7B7B"/>
                </a:solidFill>
              </a:rPr>
              <a:t>블록의 종류가 많아질수록 난이도 </a:t>
            </a:r>
            <a:r>
              <a:rPr lang="en-US" altLang="ko-KR" dirty="0">
                <a:solidFill>
                  <a:srgbClr val="7F7B7B"/>
                </a:solidFill>
              </a:rPr>
              <a:t>up</a:t>
            </a:r>
          </a:p>
          <a:p>
            <a:r>
              <a:rPr lang="ko-KR" altLang="en-US" dirty="0">
                <a:solidFill>
                  <a:srgbClr val="7F7B7B"/>
                </a:solidFill>
              </a:rPr>
              <a:t>블록의 종류 설명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동일한 블록이 많을수록 </a:t>
            </a:r>
            <a:r>
              <a:rPr lang="en-US" altLang="ko-KR" dirty="0">
                <a:solidFill>
                  <a:srgbClr val="7F7B7B"/>
                </a:solidFill>
              </a:rPr>
              <a:t>3</a:t>
            </a:r>
            <a:r>
              <a:rPr lang="ko-KR" altLang="en-US" dirty="0">
                <a:solidFill>
                  <a:srgbClr val="7F7B7B"/>
                </a:solidFill>
              </a:rPr>
              <a:t>매치 및 아이템 조합이 </a:t>
            </a:r>
            <a:r>
              <a:rPr lang="ko-KR" altLang="en-US" dirty="0" err="1">
                <a:solidFill>
                  <a:srgbClr val="7F7B7B"/>
                </a:solidFill>
              </a:rPr>
              <a:t>쉬워짐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난이도가 올라갈수록 </a:t>
            </a:r>
            <a:r>
              <a:rPr lang="en-US" altLang="ko-KR" dirty="0">
                <a:solidFill>
                  <a:srgbClr val="7F7B7B"/>
                </a:solidFill>
              </a:rPr>
              <a:t>5</a:t>
            </a:r>
            <a:r>
              <a:rPr lang="ko-KR" altLang="en-US" dirty="0">
                <a:solidFill>
                  <a:srgbClr val="7F7B7B"/>
                </a:solidFill>
              </a:rPr>
              <a:t>개</a:t>
            </a:r>
            <a:r>
              <a:rPr lang="en-US" altLang="ko-KR" dirty="0">
                <a:solidFill>
                  <a:srgbClr val="7F7B7B"/>
                </a:solidFill>
              </a:rPr>
              <a:t>~6</a:t>
            </a:r>
            <a:r>
              <a:rPr lang="ko-KR" altLang="en-US" dirty="0">
                <a:solidFill>
                  <a:srgbClr val="7F7B7B"/>
                </a:solidFill>
              </a:rPr>
              <a:t>개의 블록이 등장하는 경우가 생김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2404" y="6644746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2025.03.21</a:t>
            </a:r>
            <a:endParaRPr lang="en-US" altLang="ko-KR" sz="105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427644" y="1373618"/>
            <a:ext cx="533671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4051208" y="2573947"/>
            <a:ext cx="408958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맵 디자인 개선 제안서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756801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EA64F-A67D-9CFE-3254-60B79265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6F2D135-B491-62CB-90D3-C0DCC88719C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DB6F15F-5F73-321E-1696-DCE98051D774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6BFE3F-4934-A094-A18A-A94C3CEE3565}"/>
              </a:ext>
            </a:extLst>
          </p:cNvPr>
          <p:cNvSpPr txBox="1"/>
          <p:nvPr/>
        </p:nvSpPr>
        <p:spPr>
          <a:xfrm>
            <a:off x="3889513" y="1848678"/>
            <a:ext cx="4605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장애물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레벨디자인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단계화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파괴조건 설정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조합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6278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D282E-B537-DDEB-E93C-F0BC06D18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09CAD3A-6B5A-D27F-A56D-20C3F826B34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9DF52EF-C384-8825-98E1-35097B5022C2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분석</a:t>
            </a:r>
          </a:p>
        </p:txBody>
      </p:sp>
    </p:spTree>
    <p:extLst>
      <p:ext uri="{BB962C8B-B14F-4D97-AF65-F5344CB8AC3E}">
        <p14:creationId xmlns:p14="http://schemas.microsoft.com/office/powerpoint/2010/main" val="4165543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A398-5FC2-F8D1-4ED8-806FB9510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96C44CF-7FB1-BB9B-68D6-5F32920F607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4EB885C8-6A52-F2DB-6D50-9F9C2432EECF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방향성 및 의도</a:t>
            </a:r>
          </a:p>
        </p:txBody>
      </p:sp>
    </p:spTree>
    <p:extLst>
      <p:ext uri="{BB962C8B-B14F-4D97-AF65-F5344CB8AC3E}">
        <p14:creationId xmlns:p14="http://schemas.microsoft.com/office/powerpoint/2010/main" val="1292875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6267-CA81-1B26-6BBD-EC56FD40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4729E7C-A7C8-8ED1-9402-AA78763B52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D827E98-C01F-0B50-866C-50312E84DD2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OOO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</a:t>
            </a:r>
          </a:p>
        </p:txBody>
      </p:sp>
    </p:spTree>
    <p:extLst>
      <p:ext uri="{BB962C8B-B14F-4D97-AF65-F5344CB8AC3E}">
        <p14:creationId xmlns:p14="http://schemas.microsoft.com/office/powerpoint/2010/main" val="231344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59E1-7680-0B06-38B6-DF67E760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AC573A-4FEC-A9AB-32B7-F83A6BB5C47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F5FFFC5-B667-13C4-6F35-06741C990E4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OOO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</a:t>
            </a:r>
          </a:p>
        </p:txBody>
      </p:sp>
    </p:spTree>
    <p:extLst>
      <p:ext uri="{BB962C8B-B14F-4D97-AF65-F5344CB8AC3E}">
        <p14:creationId xmlns:p14="http://schemas.microsoft.com/office/powerpoint/2010/main" val="3996753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0789D-BC13-61A0-9FC7-2B02B9C2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7AA752-D83F-5514-86E9-9ADAE45922D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236AE08-B9EE-9340-0F74-5787AD3B48E9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개선안</a:t>
            </a:r>
          </a:p>
        </p:txBody>
      </p:sp>
    </p:spTree>
    <p:extLst>
      <p:ext uri="{BB962C8B-B14F-4D97-AF65-F5344CB8AC3E}">
        <p14:creationId xmlns:p14="http://schemas.microsoft.com/office/powerpoint/2010/main" val="160349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D22A75-CA4E-6713-45F1-6E8E946F51F4}"/>
              </a:ext>
            </a:extLst>
          </p:cNvPr>
          <p:cNvSpPr txBox="1"/>
          <p:nvPr/>
        </p:nvSpPr>
        <p:spPr>
          <a:xfrm>
            <a:off x="3128360" y="2449192"/>
            <a:ext cx="3719701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기획 의도</a:t>
            </a:r>
            <a:b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</a:b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게임 소개</a:t>
            </a:r>
            <a:b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</a:br>
            <a:r>
              <a:rPr lang="ko-KR" altLang="en-US" sz="1400" dirty="0" err="1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인게임</a:t>
            </a: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 </a:t>
            </a:r>
            <a: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UI </a:t>
            </a: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소개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0D4A84-0C42-BB8C-0F8C-2E5D75314183}"/>
              </a:ext>
            </a:extLst>
          </p:cNvPr>
          <p:cNvSpPr txBox="1"/>
          <p:nvPr/>
        </p:nvSpPr>
        <p:spPr>
          <a:xfrm>
            <a:off x="2794985" y="1819155"/>
            <a:ext cx="371970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1. </a:t>
            </a:r>
            <a:r>
              <a:rPr lang="ko-KR" altLang="en-US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개요</a:t>
            </a:r>
            <a:endParaRPr lang="en-US" altLang="ko-KR" sz="2400" b="1" dirty="0">
              <a:solidFill>
                <a:srgbClr val="004B3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B99DF6-0399-2FDB-F665-70EB545F4F6E}"/>
              </a:ext>
            </a:extLst>
          </p:cNvPr>
          <p:cNvSpPr txBox="1"/>
          <p:nvPr/>
        </p:nvSpPr>
        <p:spPr>
          <a:xfrm>
            <a:off x="3128360" y="4563742"/>
            <a:ext cx="3719701" cy="70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난이도 조절 요소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장애물 분석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C66291-8F4F-AD4A-6B4C-088D297AD514}"/>
              </a:ext>
            </a:extLst>
          </p:cNvPr>
          <p:cNvSpPr txBox="1"/>
          <p:nvPr/>
        </p:nvSpPr>
        <p:spPr>
          <a:xfrm>
            <a:off x="2794985" y="3933705"/>
            <a:ext cx="371970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2. </a:t>
            </a:r>
            <a:r>
              <a:rPr lang="ko-KR" altLang="en-US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레벨디자인 요소</a:t>
            </a:r>
            <a:endParaRPr lang="en-US" altLang="ko-KR" sz="2400" b="1" dirty="0">
              <a:solidFill>
                <a:srgbClr val="004B3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5D1E21-EA4E-F556-55D3-AAE5EB0C5EA2}"/>
              </a:ext>
            </a:extLst>
          </p:cNvPr>
          <p:cNvSpPr txBox="1"/>
          <p:nvPr/>
        </p:nvSpPr>
        <p:spPr>
          <a:xfrm>
            <a:off x="7181436" y="2449192"/>
            <a:ext cx="3719701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분석 방향성 및 의도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OOO</a:t>
            </a: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스테이지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OOO</a:t>
            </a: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스테이지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924359-5759-BB09-C224-623F95CAAEAC}"/>
              </a:ext>
            </a:extLst>
          </p:cNvPr>
          <p:cNvSpPr txBox="1"/>
          <p:nvPr/>
        </p:nvSpPr>
        <p:spPr>
          <a:xfrm>
            <a:off x="6848061" y="1819155"/>
            <a:ext cx="371970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3. </a:t>
            </a:r>
            <a:r>
              <a:rPr lang="ko-KR" altLang="en-US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스테이지 맵 분석</a:t>
            </a:r>
            <a:endParaRPr lang="en-US" altLang="ko-KR" sz="2400" b="1" dirty="0">
              <a:solidFill>
                <a:srgbClr val="004B3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AA5881-7F0C-4EA1-C40F-74DE34695C73}"/>
              </a:ext>
            </a:extLst>
          </p:cNvPr>
          <p:cNvSpPr txBox="1"/>
          <p:nvPr/>
        </p:nvSpPr>
        <p:spPr>
          <a:xfrm>
            <a:off x="7181436" y="4563742"/>
            <a:ext cx="371970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OOO</a:t>
            </a:r>
            <a:r>
              <a:rPr lang="ko-KR" altLang="en-US" sz="1400" dirty="0">
                <a:solidFill>
                  <a:srgbClr val="7F7B7B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SemiBold" panose="02000703000000020004" pitchFamily="50" charset="-127"/>
              </a:rPr>
              <a:t>스테이지 개선안 </a:t>
            </a:r>
            <a:endParaRPr lang="en-US" altLang="ko-KR" sz="1400" dirty="0">
              <a:solidFill>
                <a:srgbClr val="7F7B7B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SemiBold" panose="020007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41575D-0D3C-267B-7F7A-2354D3B6BF82}"/>
              </a:ext>
            </a:extLst>
          </p:cNvPr>
          <p:cNvSpPr txBox="1"/>
          <p:nvPr/>
        </p:nvSpPr>
        <p:spPr>
          <a:xfrm>
            <a:off x="6848061" y="3933705"/>
            <a:ext cx="3719701" cy="582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4. </a:t>
            </a:r>
            <a:r>
              <a:rPr lang="ko-KR" altLang="en-US" sz="2400" b="1" dirty="0">
                <a:solidFill>
                  <a:srgbClr val="004B3E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  <a:cs typeface="Pretendard Medium" panose="02000603000000020004" pitchFamily="50" charset="-127"/>
              </a:rPr>
              <a:t>개선안</a:t>
            </a:r>
            <a:endParaRPr lang="en-US" altLang="ko-KR" sz="2400" b="1" dirty="0">
              <a:solidFill>
                <a:srgbClr val="004B3E"/>
              </a:solidFill>
              <a:latin typeface="Noto Sans KR Black" panose="020B0200000000000000" pitchFamily="50" charset="-127"/>
              <a:ea typeface="Noto Sans KR Black" panose="020B0200000000000000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A5370915-6407-621B-3FAF-6BEB6DD79A6B}"/>
              </a:ext>
            </a:extLst>
          </p:cNvPr>
          <p:cNvSpPr txBox="1"/>
          <p:nvPr/>
        </p:nvSpPr>
        <p:spPr>
          <a:xfrm>
            <a:off x="2419489" y="4820364"/>
            <a:ext cx="7353022" cy="1569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1~220 </a:t>
            </a:r>
            <a:r>
              <a:rPr lang="ko-KR" altLang="en-US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스테이지의 </a:t>
            </a:r>
            <a:r>
              <a:rPr lang="ko-KR" altLang="en-US" sz="1600" spc="-150" dirty="0" err="1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맵을</a:t>
            </a:r>
            <a:r>
              <a:rPr lang="ko-KR" altLang="en-US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구성하는 레벨디자인 요소</a:t>
            </a:r>
            <a:r>
              <a:rPr lang="en-US" altLang="ko-KR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게임 목표와 난이도 조절 요소를 분석</a:t>
            </a:r>
            <a:endParaRPr lang="en-US" altLang="ko-KR" sz="16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각 </a:t>
            </a:r>
            <a:r>
              <a:rPr lang="ko-KR" altLang="en-US" sz="1600" spc="-150" dirty="0" err="1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맵에서</a:t>
            </a:r>
            <a:r>
              <a:rPr lang="ko-KR" altLang="en-US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 제공하고자 하는 의도된 플레이를 분석</a:t>
            </a:r>
            <a:endParaRPr lang="en-US" altLang="ko-KR" sz="16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개인적으로 의도가 잘 안 느껴지는 </a:t>
            </a:r>
            <a:r>
              <a:rPr lang="ko-KR" altLang="en-US" sz="1600" spc="-150" dirty="0" err="1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맵을</a:t>
            </a:r>
            <a:r>
              <a:rPr lang="ko-KR" altLang="en-US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분석해보고 원인을 파악</a:t>
            </a:r>
            <a:endParaRPr lang="en-US" altLang="ko-KR" sz="16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marL="174625" indent="-174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분석한 </a:t>
            </a:r>
            <a:r>
              <a:rPr lang="ko-KR" altLang="en-US" sz="1600" spc="-150" dirty="0" err="1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맵에</a:t>
            </a:r>
            <a:r>
              <a:rPr lang="ko-KR" altLang="en-US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대한 개선안을 기획</a:t>
            </a:r>
            <a:r>
              <a:rPr lang="en-US" altLang="ko-KR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, </a:t>
            </a:r>
            <a:r>
              <a:rPr lang="ko-KR" altLang="en-US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이를 적용한 </a:t>
            </a:r>
            <a:r>
              <a:rPr lang="ko-KR" altLang="en-US" sz="1600" spc="-150" dirty="0" err="1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맵을</a:t>
            </a:r>
            <a:r>
              <a:rPr lang="ko-KR" altLang="en-US" sz="16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 제작</a:t>
            </a:r>
            <a:endParaRPr lang="en-US" altLang="ko-KR" sz="16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AE70FD-9615-3C14-5347-DDE3F042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429" y="714375"/>
            <a:ext cx="7253142" cy="3676650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48FFE403-07A9-FA9F-8853-A72707168796}"/>
              </a:ext>
            </a:extLst>
          </p:cNvPr>
          <p:cNvSpPr txBox="1"/>
          <p:nvPr/>
        </p:nvSpPr>
        <p:spPr>
          <a:xfrm>
            <a:off x="2352675" y="4402752"/>
            <a:ext cx="7486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오늘의 </a:t>
            </a:r>
            <a:r>
              <a:rPr lang="ko-KR" altLang="en-US" sz="1100" spc="-150" dirty="0" err="1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트리노드</a:t>
            </a:r>
            <a:r>
              <a:rPr lang="en-US" altLang="ko-KR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, </a:t>
            </a:r>
            <a:r>
              <a: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게임의 난이도와 </a:t>
            </a:r>
            <a:r>
              <a:rPr lang="ko-KR" altLang="en-US" sz="1100" spc="-150" dirty="0" err="1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맵을</a:t>
            </a:r>
            <a:r>
              <a: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 제작하는 레벨디자인팀 리더의 </a:t>
            </a:r>
            <a:r>
              <a:rPr lang="en-US" altLang="ko-KR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6</a:t>
            </a:r>
            <a:r>
              <a: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차 </a:t>
            </a:r>
            <a:r>
              <a:rPr lang="ko-KR" altLang="en-US" sz="1100" spc="-150" dirty="0" err="1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테미나</a:t>
            </a:r>
            <a:r>
              <a:rPr lang="en-US" altLang="ko-KR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,  2022</a:t>
            </a:r>
            <a:r>
              <a: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년 </a:t>
            </a:r>
            <a:r>
              <a:rPr lang="en-US" altLang="ko-KR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5</a:t>
            </a:r>
            <a:r>
              <a: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월 </a:t>
            </a:r>
            <a:r>
              <a:rPr lang="en-US" altLang="ko-KR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26</a:t>
            </a:r>
            <a:r>
              <a: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</a:t>
            </a:r>
            <a:r>
              <a:rPr lang="en-US" altLang="ko-KR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, 2:36~2:46 </a:t>
            </a:r>
            <a:r>
              <a: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구간 </a:t>
            </a:r>
            <a:r>
              <a:rPr lang="en-US" altLang="ko-KR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 </a:t>
            </a:r>
            <a:r>
              <a: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인용</a:t>
            </a:r>
            <a:endParaRPr lang="ko-KR" altLang="en-US" sz="14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9488F8-1448-DB78-FC52-5F7FAD4FE20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8A6472-F7D2-A49F-A524-5B20BC5D92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885367"/>
              </p:ext>
            </p:extLst>
          </p:nvPr>
        </p:nvGraphicFramePr>
        <p:xfrm>
          <a:off x="3708622" y="988249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기존 </a:t>
            </a:r>
            <a:r>
              <a:rPr lang="ko-KR" altLang="en-US" sz="1200" b="1" dirty="0" err="1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접근성이 좋은 그래픽 스타일을 제공한다</a:t>
            </a:r>
            <a:r>
              <a:rPr lang="en-US" altLang="ko-KR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 </a:t>
            </a:r>
            <a:endParaRPr lang="en-US" altLang="ko-KR" sz="1200" b="1" noProof="0" dirty="0">
              <a:solidFill>
                <a:srgbClr val="7F7B7B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  <a:endPara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매치로 인해 파괴되는 블록들을 통해 느낄 수 있는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타격감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  <a:endPara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맵을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아이템과 매치를 통해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넓혀나가는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재미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EC53-F552-A58B-2D52-22B1C47B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6655D1-CB99-3EAD-DAB9-0DCE5C8EAFD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1B7630F-60AB-C226-0F38-5A5A7D1A1B0A}"/>
              </a:ext>
            </a:extLst>
          </p:cNvPr>
          <p:cNvSpPr txBox="1"/>
          <p:nvPr/>
        </p:nvSpPr>
        <p:spPr>
          <a:xfrm>
            <a:off x="-1" y="95250"/>
            <a:ext cx="16287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 err="1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인게임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 descr="스크린샷,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C184FC-66CB-54DC-E4DB-8C943AAF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0" y="695472"/>
            <a:ext cx="2724925" cy="58970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B9C53-F686-FAA6-A90D-5B206A84345C}"/>
              </a:ext>
            </a:extLst>
          </p:cNvPr>
          <p:cNvSpPr/>
          <p:nvPr/>
        </p:nvSpPr>
        <p:spPr>
          <a:xfrm>
            <a:off x="2217805" y="1917323"/>
            <a:ext cx="671170" cy="43497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250D2-C184-7FB7-F6AB-42D62FC0454C}"/>
              </a:ext>
            </a:extLst>
          </p:cNvPr>
          <p:cNvSpPr/>
          <p:nvPr/>
        </p:nvSpPr>
        <p:spPr>
          <a:xfrm>
            <a:off x="884078" y="1806888"/>
            <a:ext cx="514352" cy="3811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CC6BB-FD53-7BFB-31AA-B198B85F51AF}"/>
              </a:ext>
            </a:extLst>
          </p:cNvPr>
          <p:cNvSpPr/>
          <p:nvPr/>
        </p:nvSpPr>
        <p:spPr>
          <a:xfrm>
            <a:off x="1219200" y="2625872"/>
            <a:ext cx="659546" cy="59054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CF0B88-56FC-4A29-97A1-1AB4643DC0BF}"/>
              </a:ext>
            </a:extLst>
          </p:cNvPr>
          <p:cNvSpPr/>
          <p:nvPr/>
        </p:nvSpPr>
        <p:spPr>
          <a:xfrm rot="5400000">
            <a:off x="1845439" y="3791548"/>
            <a:ext cx="285248" cy="26146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39974-38E2-4E36-392A-84D52D54EC90}"/>
              </a:ext>
            </a:extLst>
          </p:cNvPr>
          <p:cNvSpPr/>
          <p:nvPr/>
        </p:nvSpPr>
        <p:spPr>
          <a:xfrm>
            <a:off x="2132566" y="3442043"/>
            <a:ext cx="1162818" cy="645915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2434B3-0B2F-2FAA-8252-277997D378FB}"/>
              </a:ext>
            </a:extLst>
          </p:cNvPr>
          <p:cNvSpPr/>
          <p:nvPr/>
        </p:nvSpPr>
        <p:spPr>
          <a:xfrm>
            <a:off x="685535" y="2452967"/>
            <a:ext cx="2609849" cy="2924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D16500-A1D0-3A99-3EDF-A51F7B4D476D}"/>
              </a:ext>
            </a:extLst>
          </p:cNvPr>
          <p:cNvSpPr/>
          <p:nvPr/>
        </p:nvSpPr>
        <p:spPr>
          <a:xfrm>
            <a:off x="685296" y="1661569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402F9E-7983-B97D-73B9-F0864611C164}"/>
              </a:ext>
            </a:extLst>
          </p:cNvPr>
          <p:cNvSpPr/>
          <p:nvPr/>
        </p:nvSpPr>
        <p:spPr>
          <a:xfrm>
            <a:off x="2059328" y="175433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C0790B-C80D-342A-4A82-8F96358E1745}"/>
              </a:ext>
            </a:extLst>
          </p:cNvPr>
          <p:cNvSpPr/>
          <p:nvPr/>
        </p:nvSpPr>
        <p:spPr>
          <a:xfrm>
            <a:off x="481960" y="233780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349672-1719-62DF-7FD6-D189EC9C9ADD}"/>
              </a:ext>
            </a:extLst>
          </p:cNvPr>
          <p:cNvSpPr/>
          <p:nvPr/>
        </p:nvSpPr>
        <p:spPr>
          <a:xfrm>
            <a:off x="1015625" y="251562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B903AA-CE20-4E07-95C4-C39D9FEABD69}"/>
              </a:ext>
            </a:extLst>
          </p:cNvPr>
          <p:cNvSpPr/>
          <p:nvPr/>
        </p:nvSpPr>
        <p:spPr>
          <a:xfrm>
            <a:off x="1933784" y="329894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93B0D1-03AB-DA17-C293-A06CE8C2A72E}"/>
              </a:ext>
            </a:extLst>
          </p:cNvPr>
          <p:cNvSpPr/>
          <p:nvPr/>
        </p:nvSpPr>
        <p:spPr>
          <a:xfrm>
            <a:off x="1835902" y="477071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ADA734-F999-C65E-C978-5D17FA4F4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17368"/>
              </p:ext>
            </p:extLst>
          </p:nvPr>
        </p:nvGraphicFramePr>
        <p:xfrm>
          <a:off x="3717581" y="688150"/>
          <a:ext cx="8128000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748">
                  <a:extLst>
                    <a:ext uri="{9D8B030D-6E8A-4147-A177-3AD203B41FA5}">
                      <a16:colId xmlns:a16="http://schemas.microsoft.com/office/drawing/2014/main" val="4028488071"/>
                    </a:ext>
                  </a:extLst>
                </a:gridCol>
                <a:gridCol w="1104645">
                  <a:extLst>
                    <a:ext uri="{9D8B030D-6E8A-4147-A177-3AD203B41FA5}">
                      <a16:colId xmlns:a16="http://schemas.microsoft.com/office/drawing/2014/main" val="3917191898"/>
                    </a:ext>
                  </a:extLst>
                </a:gridCol>
                <a:gridCol w="4481607">
                  <a:extLst>
                    <a:ext uri="{9D8B030D-6E8A-4147-A177-3AD203B41FA5}">
                      <a16:colId xmlns:a16="http://schemas.microsoft.com/office/drawing/2014/main" val="10504948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73019554"/>
                    </a:ext>
                  </a:extLst>
                </a:gridCol>
              </a:tblGrid>
              <a:tr h="245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연번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이름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설명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비고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8249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스테이지에서 조작 가능한 횟수를 보여줌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조작 횟수가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 될 경우 게임 오버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789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스테이지의 스테이지 클리어 목표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장애물이나 특정 아이템 파괴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또는 특정 아이템 운반 등의 미션이 존재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개의 목표를 가짐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245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 영역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9X9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사이즈의 플레이 범위로 구멍과 땅 블록을 이용해 맵 디자인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플레이어는 해당 영역의 오브젝트들을 조작하여 게임을 플레이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영역에는 블록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각종 장애물과 환경요소로 구성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71880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플레이어가 조작하는 기본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 조작할 시 이동횟수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블록을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 이상 조합하여 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벌 폭탄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화살 폭탄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…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등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으로 변경가능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3183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게임 클리어를 방해하는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여러 종류의 장애물이 존재하며 블록 조작 혹은 이동이 불가능하게 하는 효과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게임의 클리어 목표로도 사용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444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환경요소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맵 디자인에 사용되는 요소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ex)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동굴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구멍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요소로 맵을 분단하거나 진행 방향을 설정하는 등의 맵 디자인이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불가능한 요소가 대부분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20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44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77E63C-14FF-B800-93AA-98F8960A701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8391241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6986541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5581841" y="542926"/>
            <a:ext cx="1404700" cy="806408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9795941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18B3C3-39B5-BFC4-B018-C7B5BB7D6C7C}"/>
              </a:ext>
            </a:extLst>
          </p:cNvPr>
          <p:cNvGrpSpPr/>
          <p:nvPr/>
        </p:nvGrpSpPr>
        <p:grpSpPr>
          <a:xfrm>
            <a:off x="941807" y="2079080"/>
            <a:ext cx="5741625" cy="2832711"/>
            <a:chOff x="941807" y="2098285"/>
            <a:chExt cx="5741625" cy="283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2098285"/>
              <a:ext cx="4919937" cy="84638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‘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란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?</a:t>
              </a:r>
            </a:p>
            <a:p>
              <a:pPr marL="447675" indent="-180975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일반 블록 혹은 특수 아이템을 이동 가능한 횟수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marL="447675" indent="-180975"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이동횟수가 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되면 게임오버가 됨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29307"/>
              <a:ext cx="280557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이동횟수가 적을수록 난이도 상승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851CF9-F2D2-874A-982C-34E46A14361E}"/>
                </a:ext>
              </a:extLst>
            </p:cNvPr>
            <p:cNvSpPr txBox="1"/>
            <p:nvPr/>
          </p:nvSpPr>
          <p:spPr>
            <a:xfrm>
              <a:off x="941807" y="4553457"/>
              <a:ext cx="5741625" cy="3775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 횟수 레벨디자인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318733" y="347591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8" name="그림 27" descr="스크린샷, 슬롯 머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37D0E3D-E97F-7552-2576-431901370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086" y="1505525"/>
            <a:ext cx="2166106" cy="468767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298480-BB26-B625-51C5-3CCB5D306465}"/>
              </a:ext>
            </a:extLst>
          </p:cNvPr>
          <p:cNvSpPr txBox="1"/>
          <p:nvPr/>
        </p:nvSpPr>
        <p:spPr>
          <a:xfrm>
            <a:off x="9273305" y="6226283"/>
            <a:ext cx="17876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0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포코포코</a:t>
            </a:r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 48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이미지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5" name="그림 14" descr="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90F4D3-68AA-4E88-AD97-12CAEE57B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841" y="1500870"/>
            <a:ext cx="2168156" cy="46921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9E7F969-F258-8518-3D16-F8364314CADD}"/>
              </a:ext>
            </a:extLst>
          </p:cNvPr>
          <p:cNvSpPr txBox="1"/>
          <p:nvPr/>
        </p:nvSpPr>
        <p:spPr>
          <a:xfrm>
            <a:off x="6947085" y="6226283"/>
            <a:ext cx="17876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0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포코포코</a:t>
            </a:r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 32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이미지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C8C52A8-2283-261D-2FFD-1EB903168D85}"/>
              </a:ext>
            </a:extLst>
          </p:cNvPr>
          <p:cNvSpPr/>
          <p:nvPr/>
        </p:nvSpPr>
        <p:spPr>
          <a:xfrm>
            <a:off x="6986541" y="3355935"/>
            <a:ext cx="1675321" cy="1398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3B13AD4-1DBC-E089-B9A4-30A18413D0B9}"/>
              </a:ext>
            </a:extLst>
          </p:cNvPr>
          <p:cNvSpPr/>
          <p:nvPr/>
        </p:nvSpPr>
        <p:spPr>
          <a:xfrm>
            <a:off x="10025148" y="2909455"/>
            <a:ext cx="274321" cy="2103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F48138-F6D5-D561-19DC-73AA5EE09433}"/>
              </a:ext>
            </a:extLst>
          </p:cNvPr>
          <p:cNvSpPr txBox="1"/>
          <p:nvPr/>
        </p:nvSpPr>
        <p:spPr>
          <a:xfrm>
            <a:off x="941807" y="4919123"/>
            <a:ext cx="611401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9263" indent="-182563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‘32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와 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‘48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예시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</a:p>
          <a:p>
            <a:pPr marL="449263" indent="-182563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기본 이동횟수를 적게 제공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49263" indent="-182563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사과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아이템을 배치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b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→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이동횟수를 채우기 위해 이동횟수 소모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49263" indent="-182563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게임 클리어 이전에 우선 할 목표를 제공해 횟수 소모를 강제하는 방식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95A292A-1DFF-0C6E-EE23-600C591986B9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7F12068-26DC-639B-8988-DA703A08B69E}"/>
              </a:ext>
            </a:extLst>
          </p:cNvPr>
          <p:cNvSpPr/>
          <p:nvPr/>
        </p:nvSpPr>
        <p:spPr>
          <a:xfrm>
            <a:off x="8391241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C68F497-D483-D88B-66C6-D446B4AD73E4}"/>
              </a:ext>
            </a:extLst>
          </p:cNvPr>
          <p:cNvSpPr/>
          <p:nvPr/>
        </p:nvSpPr>
        <p:spPr>
          <a:xfrm>
            <a:off x="6986541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435C40C-4743-8A5E-61C7-4434A472EED3}"/>
              </a:ext>
            </a:extLst>
          </p:cNvPr>
          <p:cNvSpPr/>
          <p:nvPr/>
        </p:nvSpPr>
        <p:spPr>
          <a:xfrm>
            <a:off x="5581841" y="930244"/>
            <a:ext cx="1404700" cy="419090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EF0D0AC-BD90-3C83-F8B5-1DDD52255FD0}"/>
              </a:ext>
            </a:extLst>
          </p:cNvPr>
          <p:cNvSpPr/>
          <p:nvPr/>
        </p:nvSpPr>
        <p:spPr>
          <a:xfrm>
            <a:off x="9795941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34882" y="126088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6D6261-7D63-057C-B177-F91AB30F0304}"/>
              </a:ext>
            </a:extLst>
          </p:cNvPr>
          <p:cNvSpPr txBox="1"/>
          <p:nvPr/>
        </p:nvSpPr>
        <p:spPr>
          <a:xfrm>
            <a:off x="940800" y="1944180"/>
            <a:ext cx="4451860" cy="10618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1. ‘</a:t>
            </a:r>
            <a:r>
              <a:rPr lang="ko-KR" altLang="en-US" sz="14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클리어목표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란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?</a:t>
            </a:r>
          </a:p>
          <a:p>
            <a:pPr marL="447675" indent="-180975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플레이어가 게임 클리어를 위해 </a:t>
            </a:r>
            <a:r>
              <a:rPr lang="ko-KR" altLang="en-US" sz="14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달성해야하는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목표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47675" indent="-180975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4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포코포코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는 최대 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</a:t>
            </a:r>
            <a:r>
              <a:rPr lang="ko-KR" altLang="en-US" sz="14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클리어목표를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가짐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47675" indent="-180975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220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까지 스테이지 분석 시 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가지의 클리어 목표 존재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26DE58-67D8-6E3C-778B-E18992FCFFD7}"/>
              </a:ext>
            </a:extLst>
          </p:cNvPr>
          <p:cNvSpPr txBox="1"/>
          <p:nvPr/>
        </p:nvSpPr>
        <p:spPr>
          <a:xfrm>
            <a:off x="940801" y="3057892"/>
            <a:ext cx="416652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ko-KR" altLang="en-US" sz="14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클리어목표의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개수와 종류가 많아질수록 난이도 상승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188920-C926-8F4A-F4CA-32D131A94654}"/>
              </a:ext>
            </a:extLst>
          </p:cNvPr>
          <p:cNvSpPr txBox="1"/>
          <p:nvPr/>
        </p:nvSpPr>
        <p:spPr>
          <a:xfrm>
            <a:off x="940800" y="4189443"/>
            <a:ext cx="5741625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3.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클리어 목표 요소 레벨디자인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944BC303-AF77-E175-EE80-710577C62372}"/>
              </a:ext>
            </a:extLst>
          </p:cNvPr>
          <p:cNvGrpSpPr/>
          <p:nvPr/>
        </p:nvGrpSpPr>
        <p:grpSpPr>
          <a:xfrm>
            <a:off x="1229238" y="3489044"/>
            <a:ext cx="5182782" cy="536228"/>
            <a:chOff x="1121225" y="3170449"/>
            <a:chExt cx="5182782" cy="536228"/>
          </a:xfrm>
        </p:grpSpPr>
        <p:sp>
          <p:nvSpPr>
            <p:cNvPr id="14" name="화살표: 오른쪽 13">
              <a:extLst>
                <a:ext uri="{FF2B5EF4-FFF2-40B4-BE49-F238E27FC236}">
                  <a16:creationId xmlns:a16="http://schemas.microsoft.com/office/drawing/2014/main" id="{2B4D50DE-7051-9844-9959-FD252328C170}"/>
                </a:ext>
              </a:extLst>
            </p:cNvPr>
            <p:cNvSpPr/>
            <p:nvPr/>
          </p:nvSpPr>
          <p:spPr>
            <a:xfrm>
              <a:off x="2307815" y="3284675"/>
              <a:ext cx="350858" cy="307777"/>
            </a:xfrm>
            <a:prstGeom prst="rightArrow">
              <a:avLst/>
            </a:prstGeom>
            <a:solidFill>
              <a:srgbClr val="004B3E"/>
            </a:solidFill>
            <a:ln>
              <a:solidFill>
                <a:srgbClr val="004B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4BE076F-E0D6-CA3C-05B6-A42383FCD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061"/>
            <a:stretch/>
          </p:blipFill>
          <p:spPr>
            <a:xfrm>
              <a:off x="2733299" y="3170449"/>
              <a:ext cx="1552232" cy="536228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E43ADC5-7B02-6377-6E6D-3B0D4AB0C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5641" y="3170449"/>
              <a:ext cx="1518366" cy="536228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E08D985-1E08-0B54-B8E8-09A0E717B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-1" b="2062"/>
            <a:stretch/>
          </p:blipFill>
          <p:spPr>
            <a:xfrm>
              <a:off x="1121225" y="3170449"/>
              <a:ext cx="1111964" cy="536228"/>
            </a:xfrm>
            <a:prstGeom prst="rect">
              <a:avLst/>
            </a:prstGeom>
          </p:spPr>
        </p:pic>
        <p:sp>
          <p:nvSpPr>
            <p:cNvPr id="32" name="화살표: 오른쪽 31">
              <a:extLst>
                <a:ext uri="{FF2B5EF4-FFF2-40B4-BE49-F238E27FC236}">
                  <a16:creationId xmlns:a16="http://schemas.microsoft.com/office/drawing/2014/main" id="{A3566C7C-7AAF-CC0A-0E72-7B50BA5CCB79}"/>
                </a:ext>
              </a:extLst>
            </p:cNvPr>
            <p:cNvSpPr/>
            <p:nvPr/>
          </p:nvSpPr>
          <p:spPr>
            <a:xfrm>
              <a:off x="4360157" y="3284675"/>
              <a:ext cx="350858" cy="307777"/>
            </a:xfrm>
            <a:prstGeom prst="rightArrow">
              <a:avLst/>
            </a:prstGeom>
            <a:solidFill>
              <a:srgbClr val="004B3E"/>
            </a:solidFill>
            <a:ln>
              <a:solidFill>
                <a:srgbClr val="004B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1B146795-E45B-B174-CF25-F43F9CEC5C27}"/>
              </a:ext>
            </a:extLst>
          </p:cNvPr>
          <p:cNvSpPr txBox="1"/>
          <p:nvPr/>
        </p:nvSpPr>
        <p:spPr>
          <a:xfrm>
            <a:off x="813691" y="4647173"/>
            <a:ext cx="4716676" cy="13849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449263" indent="-182563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목표 요소를 단계화 하여 점진적 레벨디자인 수행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49263" indent="-182563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등장 시기를 다양화 하여 전략적 플레이 의도 제공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49263" indent="-182563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목표 요소를 다양화 하여 플레이의 단조로움 제거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49263" indent="-182563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목표 요소의 파괴조건을 설정하여 특정 아이템 사용 유도</a:t>
            </a:r>
            <a:b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b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하나의 스테이지에 다양한 장애물을 경험 가능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26279D4B-8D51-FA79-706C-C45AB72402C2}"/>
              </a:ext>
            </a:extLst>
          </p:cNvPr>
          <p:cNvGrpSpPr/>
          <p:nvPr/>
        </p:nvGrpSpPr>
        <p:grpSpPr>
          <a:xfrm>
            <a:off x="7365316" y="2499842"/>
            <a:ext cx="3167149" cy="3294875"/>
            <a:chOff x="7278795" y="2303012"/>
            <a:chExt cx="3167149" cy="3294875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59E6579F-60AF-AB13-4EDC-E5AA9C65E3B2}"/>
                </a:ext>
              </a:extLst>
            </p:cNvPr>
            <p:cNvGrpSpPr/>
            <p:nvPr/>
          </p:nvGrpSpPr>
          <p:grpSpPr>
            <a:xfrm>
              <a:off x="7416800" y="2446304"/>
              <a:ext cx="2891139" cy="3151583"/>
              <a:chOff x="7404404" y="2431993"/>
              <a:chExt cx="2891139" cy="3151583"/>
            </a:xfrm>
          </p:grpSpPr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85A89D00-76C8-8624-FD59-B1B5008FA681}"/>
                  </a:ext>
                </a:extLst>
              </p:cNvPr>
              <p:cNvGrpSpPr/>
              <p:nvPr/>
            </p:nvGrpSpPr>
            <p:grpSpPr>
              <a:xfrm>
                <a:off x="7406319" y="2431993"/>
                <a:ext cx="2889224" cy="1720258"/>
                <a:chOff x="7596644" y="2460589"/>
                <a:chExt cx="2889224" cy="1720258"/>
              </a:xfrm>
            </p:grpSpPr>
            <p:grpSp>
              <p:nvGrpSpPr>
                <p:cNvPr id="147" name="그룹 146">
                  <a:extLst>
                    <a:ext uri="{FF2B5EF4-FFF2-40B4-BE49-F238E27FC236}">
                      <a16:creationId xmlns:a16="http://schemas.microsoft.com/office/drawing/2014/main" id="{BBC23299-CCDF-1105-0A92-B8287619DE31}"/>
                    </a:ext>
                  </a:extLst>
                </p:cNvPr>
                <p:cNvGrpSpPr/>
                <p:nvPr/>
              </p:nvGrpSpPr>
              <p:grpSpPr>
                <a:xfrm>
                  <a:off x="7683325" y="2710197"/>
                  <a:ext cx="2802543" cy="1470650"/>
                  <a:chOff x="7648348" y="2176413"/>
                  <a:chExt cx="2802543" cy="1470650"/>
                </a:xfrm>
              </p:grpSpPr>
              <p:pic>
                <p:nvPicPr>
                  <p:cNvPr id="111" name="그림 110">
                    <a:extLst>
                      <a:ext uri="{FF2B5EF4-FFF2-40B4-BE49-F238E27FC236}">
                        <a16:creationId xmlns:a16="http://schemas.microsoft.com/office/drawing/2014/main" id="{8241611C-BB6C-EB3C-8FC4-D68AE0F04F9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08812" y="2176413"/>
                    <a:ext cx="428685" cy="438004"/>
                  </a:xfrm>
                  <a:prstGeom prst="rect">
                    <a:avLst/>
                  </a:prstGeom>
                </p:spPr>
              </p:pic>
              <p:pic>
                <p:nvPicPr>
                  <p:cNvPr id="113" name="그림 112">
                    <a:extLst>
                      <a:ext uri="{FF2B5EF4-FFF2-40B4-BE49-F238E27FC236}">
                        <a16:creationId xmlns:a16="http://schemas.microsoft.com/office/drawing/2014/main" id="{6A9A5A08-B622-5997-BE5F-79652A26178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08812" y="2660547"/>
                    <a:ext cx="428685" cy="438211"/>
                  </a:xfrm>
                  <a:prstGeom prst="rect">
                    <a:avLst/>
                  </a:prstGeom>
                </p:spPr>
              </p:pic>
              <p:pic>
                <p:nvPicPr>
                  <p:cNvPr id="115" name="그림 114">
                    <a:extLst>
                      <a:ext uri="{FF2B5EF4-FFF2-40B4-BE49-F238E27FC236}">
                        <a16:creationId xmlns:a16="http://schemas.microsoft.com/office/drawing/2014/main" id="{FBB03AA8-ED6C-0A02-E9CA-DF57B919BF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820190" y="3120892"/>
                    <a:ext cx="417308" cy="526171"/>
                  </a:xfrm>
                  <a:prstGeom prst="rect">
                    <a:avLst/>
                  </a:prstGeom>
                </p:spPr>
              </p:pic>
              <p:pic>
                <p:nvPicPr>
                  <p:cNvPr id="117" name="그림 116" descr="만화 영화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CD5EA9D-A4C9-5BF5-437D-FE6F67772D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24234" y="2176413"/>
                    <a:ext cx="432074" cy="449017"/>
                  </a:xfrm>
                  <a:prstGeom prst="rect">
                    <a:avLst/>
                  </a:prstGeom>
                </p:spPr>
              </p:pic>
              <p:pic>
                <p:nvPicPr>
                  <p:cNvPr id="119" name="그림 118">
                    <a:extLst>
                      <a:ext uri="{FF2B5EF4-FFF2-40B4-BE49-F238E27FC236}">
                        <a16:creationId xmlns:a16="http://schemas.microsoft.com/office/drawing/2014/main" id="{8280FCB6-95C8-AD8A-0907-F7F4DD950D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17811" y="2678806"/>
                    <a:ext cx="438211" cy="401693"/>
                  </a:xfrm>
                  <a:prstGeom prst="rect">
                    <a:avLst/>
                  </a:prstGeom>
                </p:spPr>
              </p:pic>
              <p:pic>
                <p:nvPicPr>
                  <p:cNvPr id="121" name="그림 120">
                    <a:extLst>
                      <a:ext uri="{FF2B5EF4-FFF2-40B4-BE49-F238E27FC236}">
                        <a16:creationId xmlns:a16="http://schemas.microsoft.com/office/drawing/2014/main" id="{43D2232E-BDB1-F53B-204D-53F29BBBC1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13623" y="3117052"/>
                    <a:ext cx="457264" cy="530011"/>
                  </a:xfrm>
                  <a:prstGeom prst="rect">
                    <a:avLst/>
                  </a:prstGeom>
                </p:spPr>
              </p:pic>
              <p:pic>
                <p:nvPicPr>
                  <p:cNvPr id="123" name="그림 122">
                    <a:extLst>
                      <a:ext uri="{FF2B5EF4-FFF2-40B4-BE49-F238E27FC236}">
                        <a16:creationId xmlns:a16="http://schemas.microsoft.com/office/drawing/2014/main" id="{14B9B613-CD14-C1CF-73FD-D522AF8E95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09498" y="2658918"/>
                    <a:ext cx="432075" cy="441468"/>
                  </a:xfrm>
                  <a:prstGeom prst="rect">
                    <a:avLst/>
                  </a:prstGeom>
                </p:spPr>
              </p:pic>
              <p:pic>
                <p:nvPicPr>
                  <p:cNvPr id="125" name="그림 124">
                    <a:extLst>
                      <a:ext uri="{FF2B5EF4-FFF2-40B4-BE49-F238E27FC236}">
                        <a16:creationId xmlns:a16="http://schemas.microsoft.com/office/drawing/2014/main" id="{732B39CC-75CB-0432-E118-C3BCF5215D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06222" y="3248714"/>
                    <a:ext cx="444669" cy="398349"/>
                  </a:xfrm>
                  <a:prstGeom prst="rect">
                    <a:avLst/>
                  </a:prstGeom>
                </p:spPr>
              </p:pic>
              <p:pic>
                <p:nvPicPr>
                  <p:cNvPr id="127" name="그림 126">
                    <a:extLst>
                      <a:ext uri="{FF2B5EF4-FFF2-40B4-BE49-F238E27FC236}">
                        <a16:creationId xmlns:a16="http://schemas.microsoft.com/office/drawing/2014/main" id="{29354062-9BB0-9138-9530-BE3F2A21F0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9554" y="2176413"/>
                    <a:ext cx="427784" cy="449174"/>
                  </a:xfrm>
                  <a:prstGeom prst="rect">
                    <a:avLst/>
                  </a:prstGeom>
                </p:spPr>
              </p:pic>
              <p:pic>
                <p:nvPicPr>
                  <p:cNvPr id="129" name="그림 128">
                    <a:extLst>
                      <a:ext uri="{FF2B5EF4-FFF2-40B4-BE49-F238E27FC236}">
                        <a16:creationId xmlns:a16="http://schemas.microsoft.com/office/drawing/2014/main" id="{A33D148B-5C96-AB54-37EE-A1B083F2EE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56132" y="2657679"/>
                    <a:ext cx="417309" cy="443946"/>
                  </a:xfrm>
                  <a:prstGeom prst="rect">
                    <a:avLst/>
                  </a:prstGeom>
                </p:spPr>
              </p:pic>
              <p:pic>
                <p:nvPicPr>
                  <p:cNvPr id="131" name="그림 130">
                    <a:extLst>
                      <a:ext uri="{FF2B5EF4-FFF2-40B4-BE49-F238E27FC236}">
                        <a16:creationId xmlns:a16="http://schemas.microsoft.com/office/drawing/2014/main" id="{B15DC019-62BA-2232-8DC9-2FC52AF1CAD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50386" y="2631968"/>
                    <a:ext cx="438211" cy="495369"/>
                  </a:xfrm>
                  <a:prstGeom prst="rect">
                    <a:avLst/>
                  </a:prstGeom>
                </p:spPr>
              </p:pic>
              <p:pic>
                <p:nvPicPr>
                  <p:cNvPr id="133" name="그림 132">
                    <a:extLst>
                      <a:ext uri="{FF2B5EF4-FFF2-40B4-BE49-F238E27FC236}">
                        <a16:creationId xmlns:a16="http://schemas.microsoft.com/office/drawing/2014/main" id="{10D6AAF0-066B-E5EF-5F0B-58EBA42C0C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48348" y="3199326"/>
                    <a:ext cx="447737" cy="447737"/>
                  </a:xfrm>
                  <a:prstGeom prst="rect">
                    <a:avLst/>
                  </a:prstGeom>
                </p:spPr>
              </p:pic>
              <p:pic>
                <p:nvPicPr>
                  <p:cNvPr id="135" name="그림 134">
                    <a:extLst>
                      <a:ext uri="{FF2B5EF4-FFF2-40B4-BE49-F238E27FC236}">
                        <a16:creationId xmlns:a16="http://schemas.microsoft.com/office/drawing/2014/main" id="{FB48C318-8092-7452-E2DD-1BD39D85A9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48348" y="2176413"/>
                    <a:ext cx="433447" cy="452711"/>
                  </a:xfrm>
                  <a:prstGeom prst="rect">
                    <a:avLst/>
                  </a:prstGeom>
                </p:spPr>
              </p:pic>
              <p:pic>
                <p:nvPicPr>
                  <p:cNvPr id="141" name="그림 140" descr="만화 영화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9A7F03D9-4792-77F1-F13B-9EECAB9473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12520" y="2176413"/>
                    <a:ext cx="432074" cy="4490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C84444AB-23A3-F9E1-3BBE-3752ACEDAC09}"/>
                    </a:ext>
                  </a:extLst>
                </p:cNvPr>
                <p:cNvSpPr txBox="1"/>
                <p:nvPr/>
              </p:nvSpPr>
              <p:spPr>
                <a:xfrm>
                  <a:off x="7596644" y="2460589"/>
                  <a:ext cx="1338828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7F7B7B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목표 요소의 단계 증가</a:t>
                  </a:r>
                  <a:endParaRPr lang="en-US" altLang="ko-KR" sz="1000" dirty="0">
                    <a:solidFill>
                      <a:srgbClr val="7F7B7B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0E37275D-25C5-5FEE-A54F-5585E8918BEE}"/>
                  </a:ext>
                </a:extLst>
              </p:cNvPr>
              <p:cNvGrpSpPr/>
              <p:nvPr/>
            </p:nvGrpSpPr>
            <p:grpSpPr>
              <a:xfrm>
                <a:off x="7404404" y="4420606"/>
                <a:ext cx="2206554" cy="1162970"/>
                <a:chOff x="7596644" y="4553210"/>
                <a:chExt cx="2206554" cy="1162970"/>
              </a:xfrm>
            </p:grpSpPr>
            <p:pic>
              <p:nvPicPr>
                <p:cNvPr id="144" name="그림 143">
                  <a:extLst>
                    <a:ext uri="{FF2B5EF4-FFF2-40B4-BE49-F238E27FC236}">
                      <a16:creationId xmlns:a16="http://schemas.microsoft.com/office/drawing/2014/main" id="{9635CC8D-DEF7-7552-E8EE-99006EE2F3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60154" y="4791285"/>
                  <a:ext cx="471164" cy="434921"/>
                </a:xfrm>
                <a:prstGeom prst="rect">
                  <a:avLst/>
                </a:prstGeom>
              </p:spPr>
            </p:pic>
            <p:pic>
              <p:nvPicPr>
                <p:cNvPr id="145" name="그림 144">
                  <a:extLst>
                    <a:ext uri="{FF2B5EF4-FFF2-40B4-BE49-F238E27FC236}">
                      <a16:creationId xmlns:a16="http://schemas.microsoft.com/office/drawing/2014/main" id="{220C8172-11FB-6534-072D-8D7B6D2A51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83325" y="4791285"/>
                  <a:ext cx="420901" cy="448961"/>
                </a:xfrm>
                <a:prstGeom prst="rect">
                  <a:avLst/>
                </a:prstGeom>
              </p:spPr>
            </p:pic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01366C7E-0C9F-2100-D13A-57CB99277466}"/>
                    </a:ext>
                  </a:extLst>
                </p:cNvPr>
                <p:cNvSpPr txBox="1"/>
                <p:nvPr/>
              </p:nvSpPr>
              <p:spPr>
                <a:xfrm>
                  <a:off x="7596644" y="4553210"/>
                  <a:ext cx="1249060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7F7B7B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목표 요소 등장 시기</a:t>
                  </a:r>
                  <a:endParaRPr lang="en-US" altLang="ko-KR" sz="1000" dirty="0">
                    <a:solidFill>
                      <a:srgbClr val="7F7B7B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B89193DB-F5B7-E79F-B7DA-A9D9A91F535F}"/>
                    </a:ext>
                  </a:extLst>
                </p:cNvPr>
                <p:cNvSpPr txBox="1"/>
                <p:nvPr/>
              </p:nvSpPr>
              <p:spPr>
                <a:xfrm>
                  <a:off x="8316894" y="5469959"/>
                  <a:ext cx="1486304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7F7B7B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클리어 목표 요소 다양화</a:t>
                  </a:r>
                  <a:endParaRPr lang="en-US" altLang="ko-KR" sz="1000" dirty="0">
                    <a:solidFill>
                      <a:srgbClr val="7F7B7B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  <p:grpSp>
            <p:nvGrpSpPr>
              <p:cNvPr id="163" name="그룹 162">
                <a:extLst>
                  <a:ext uri="{FF2B5EF4-FFF2-40B4-BE49-F238E27FC236}">
                    <a16:creationId xmlns:a16="http://schemas.microsoft.com/office/drawing/2014/main" id="{419E1C6C-A5D6-3AD0-1465-5A5CE01AB7F2}"/>
                  </a:ext>
                </a:extLst>
              </p:cNvPr>
              <p:cNvGrpSpPr/>
              <p:nvPr/>
            </p:nvGrpSpPr>
            <p:grpSpPr>
              <a:xfrm>
                <a:off x="9075337" y="4420606"/>
                <a:ext cx="1220206" cy="701467"/>
                <a:chOff x="7633303" y="5484360"/>
                <a:chExt cx="1220206" cy="701467"/>
              </a:xfrm>
            </p:grpSpPr>
            <p:pic>
              <p:nvPicPr>
                <p:cNvPr id="143" name="그림 142">
                  <a:extLst>
                    <a:ext uri="{FF2B5EF4-FFF2-40B4-BE49-F238E27FC236}">
                      <a16:creationId xmlns:a16="http://schemas.microsoft.com/office/drawing/2014/main" id="{4B70E1A5-53F3-CBAB-7DA0-13FB66E099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5009" y="5730581"/>
                  <a:ext cx="417308" cy="455246"/>
                </a:xfrm>
                <a:prstGeom prst="rect">
                  <a:avLst/>
                </a:prstGeom>
              </p:spPr>
            </p:pic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59AB8161-4340-E0A8-58B8-F61AF50FC63B}"/>
                    </a:ext>
                  </a:extLst>
                </p:cNvPr>
                <p:cNvSpPr txBox="1"/>
                <p:nvPr/>
              </p:nvSpPr>
              <p:spPr>
                <a:xfrm>
                  <a:off x="7633303" y="5484360"/>
                  <a:ext cx="1220206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r>
                    <a:rPr lang="ko-KR" altLang="en-US" sz="1000" dirty="0">
                      <a:solidFill>
                        <a:srgbClr val="7F7B7B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</a:rPr>
                    <a:t>목표 요소 파괴 조건</a:t>
                  </a:r>
                  <a:endParaRPr lang="en-US" altLang="ko-KR" sz="1000" dirty="0">
                    <a:solidFill>
                      <a:srgbClr val="7F7B7B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endParaRPr>
                </a:p>
              </p:txBody>
            </p:sp>
          </p:grpSp>
        </p:grp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71357E7F-B753-7D46-1CDE-46C06526B1B1}"/>
                </a:ext>
              </a:extLst>
            </p:cNvPr>
            <p:cNvSpPr/>
            <p:nvPr/>
          </p:nvSpPr>
          <p:spPr>
            <a:xfrm>
              <a:off x="7278795" y="2303012"/>
              <a:ext cx="3167149" cy="2976665"/>
            </a:xfrm>
            <a:prstGeom prst="rect">
              <a:avLst/>
            </a:prstGeom>
            <a:noFill/>
            <a:ln w="38100">
              <a:solidFill>
                <a:srgbClr val="0BAB8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4C1869-F8AC-CB45-7C4D-189F53105F6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DD0729B-7C77-0B91-4C5F-FD8CB8A5BA2A}"/>
              </a:ext>
            </a:extLst>
          </p:cNvPr>
          <p:cNvSpPr/>
          <p:nvPr/>
        </p:nvSpPr>
        <p:spPr>
          <a:xfrm>
            <a:off x="8391241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8F36CB4-E155-ECC3-092E-105E2F559C8E}"/>
              </a:ext>
            </a:extLst>
          </p:cNvPr>
          <p:cNvSpPr/>
          <p:nvPr/>
        </p:nvSpPr>
        <p:spPr>
          <a:xfrm>
            <a:off x="6986541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A6BDA5F-A189-6F68-A0A5-8477CC6CB9E9}"/>
              </a:ext>
            </a:extLst>
          </p:cNvPr>
          <p:cNvSpPr/>
          <p:nvPr/>
        </p:nvSpPr>
        <p:spPr>
          <a:xfrm>
            <a:off x="5581841" y="930244"/>
            <a:ext cx="1404700" cy="419090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F38A386-2348-BD4B-2795-87E54F158D9A}"/>
              </a:ext>
            </a:extLst>
          </p:cNvPr>
          <p:cNvSpPr/>
          <p:nvPr/>
        </p:nvSpPr>
        <p:spPr>
          <a:xfrm>
            <a:off x="9795941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8E4D8-E65C-B084-37DB-6AC6EAED176F}"/>
              </a:ext>
            </a:extLst>
          </p:cNvPr>
          <p:cNvSpPr txBox="1"/>
          <p:nvPr/>
        </p:nvSpPr>
        <p:spPr>
          <a:xfrm>
            <a:off x="940800" y="2051901"/>
            <a:ext cx="4099199" cy="8463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1. ‘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블록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이란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?</a:t>
            </a:r>
          </a:p>
          <a:p>
            <a:pPr marL="447675" indent="-180975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플레이어가 이동횟수를 소모하여 조작하는 요소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47675" indent="-180975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일반블록과 특수아이템블록 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종류가 존재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B5E3666-52C8-7153-4DD1-8EF8317EEB2E}"/>
              </a:ext>
            </a:extLst>
          </p:cNvPr>
          <p:cNvGrpSpPr/>
          <p:nvPr/>
        </p:nvGrpSpPr>
        <p:grpSpPr>
          <a:xfrm>
            <a:off x="1218646" y="3418201"/>
            <a:ext cx="4995795" cy="677286"/>
            <a:chOff x="1283578" y="3439109"/>
            <a:chExt cx="4995795" cy="677286"/>
          </a:xfrm>
        </p:grpSpPr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1F66732E-BB8F-6D1A-D727-BD70BFBE09E9}"/>
                </a:ext>
              </a:extLst>
            </p:cNvPr>
            <p:cNvSpPr/>
            <p:nvPr/>
          </p:nvSpPr>
          <p:spPr>
            <a:xfrm>
              <a:off x="2363863" y="3623864"/>
              <a:ext cx="350858" cy="307777"/>
            </a:xfrm>
            <a:prstGeom prst="rightArrow">
              <a:avLst/>
            </a:prstGeom>
            <a:solidFill>
              <a:srgbClr val="004B3E"/>
            </a:solidFill>
            <a:ln>
              <a:solidFill>
                <a:srgbClr val="004B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8CAA61F6-A2B7-9925-8BD2-F9F35C3748F7}"/>
                </a:ext>
              </a:extLst>
            </p:cNvPr>
            <p:cNvSpPr/>
            <p:nvPr/>
          </p:nvSpPr>
          <p:spPr>
            <a:xfrm>
              <a:off x="3999713" y="3623864"/>
              <a:ext cx="350858" cy="307777"/>
            </a:xfrm>
            <a:prstGeom prst="rightArrow">
              <a:avLst/>
            </a:prstGeom>
            <a:solidFill>
              <a:srgbClr val="004B3E"/>
            </a:solidFill>
            <a:ln>
              <a:solidFill>
                <a:srgbClr val="004B3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9B1498E-E619-190A-B245-6B115CD82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4383" y="3439109"/>
              <a:ext cx="1005668" cy="677286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67498BE-18EE-61BA-71F7-715385C68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3578" y="3540800"/>
              <a:ext cx="940623" cy="47390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18CFCEA-307E-69CF-18E9-E54100044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0233" y="3539431"/>
              <a:ext cx="1789140" cy="47664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D982F92-A51C-462F-7B04-B7E483F76E1F}"/>
              </a:ext>
            </a:extLst>
          </p:cNvPr>
          <p:cNvSpPr txBox="1"/>
          <p:nvPr/>
        </p:nvSpPr>
        <p:spPr>
          <a:xfrm>
            <a:off x="940801" y="3057892"/>
            <a:ext cx="354616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2.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일반 블록의 개수가 많아질수록 난이도 상승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B1042-75F4-A9A9-3049-8755FE79727D}"/>
              </a:ext>
            </a:extLst>
          </p:cNvPr>
          <p:cNvSpPr txBox="1"/>
          <p:nvPr/>
        </p:nvSpPr>
        <p:spPr>
          <a:xfrm>
            <a:off x="940800" y="4189443"/>
            <a:ext cx="5741625" cy="37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3.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블록 레벨디자인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C153B-0336-51BD-3AA7-8C92BF4D45B9}"/>
              </a:ext>
            </a:extLst>
          </p:cNvPr>
          <p:cNvSpPr txBox="1"/>
          <p:nvPr/>
        </p:nvSpPr>
        <p:spPr>
          <a:xfrm>
            <a:off x="813691" y="4870601"/>
            <a:ext cx="5014834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449263" indent="-182563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‘33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와 같이 특수 아이템을 만들어야 진행 가능한 맵</a:t>
            </a:r>
            <a:b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4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ㅁㄴㅇ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marL="449263" indent="-182563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‘177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</a:t>
            </a: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와 같이 블록의 종류가 다양한 맵</a:t>
            </a:r>
            <a:b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하나의 스테이지에 다양한 장애물을 경험 가능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6" name="그림 25" descr="스크린샷,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DC80A20-7034-8054-447B-C94FB3621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91" y="1495912"/>
            <a:ext cx="2160631" cy="467582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D456C40-9979-586A-9C1A-0797050CE688}"/>
              </a:ext>
            </a:extLst>
          </p:cNvPr>
          <p:cNvSpPr txBox="1"/>
          <p:nvPr/>
        </p:nvSpPr>
        <p:spPr>
          <a:xfrm>
            <a:off x="9273305" y="6226283"/>
            <a:ext cx="1858201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0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포코포코</a:t>
            </a:r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 177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이미지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938314-F676-5F66-EF9A-496520E04C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57" y="1507529"/>
            <a:ext cx="2155262" cy="466420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F41F316-482A-4B99-6737-8C64E73D9513}"/>
              </a:ext>
            </a:extLst>
          </p:cNvPr>
          <p:cNvSpPr txBox="1"/>
          <p:nvPr/>
        </p:nvSpPr>
        <p:spPr>
          <a:xfrm>
            <a:off x="6915587" y="6226283"/>
            <a:ext cx="17876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0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포코포코</a:t>
            </a:r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 33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이미지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D3743DF-C6EB-AFA4-69CF-E7E2C3B96A6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E6277B8-220A-B427-8553-AD2F3B1B6A7E}"/>
              </a:ext>
            </a:extLst>
          </p:cNvPr>
          <p:cNvSpPr/>
          <p:nvPr/>
        </p:nvSpPr>
        <p:spPr>
          <a:xfrm>
            <a:off x="8391241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F82B9BF-0CAE-BF62-D977-5AC32ADF250B}"/>
              </a:ext>
            </a:extLst>
          </p:cNvPr>
          <p:cNvSpPr/>
          <p:nvPr/>
        </p:nvSpPr>
        <p:spPr>
          <a:xfrm>
            <a:off x="6986541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430957B-F7DA-32DC-E322-65F251826F08}"/>
              </a:ext>
            </a:extLst>
          </p:cNvPr>
          <p:cNvSpPr/>
          <p:nvPr/>
        </p:nvSpPr>
        <p:spPr>
          <a:xfrm>
            <a:off x="5581841" y="930244"/>
            <a:ext cx="1404700" cy="419090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19DD1C4-C1F6-AD04-5F69-1EC9F8AE9F24}"/>
              </a:ext>
            </a:extLst>
          </p:cNvPr>
          <p:cNvSpPr/>
          <p:nvPr/>
        </p:nvSpPr>
        <p:spPr>
          <a:xfrm>
            <a:off x="9795941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7F7B7B"/>
                </a:solidFill>
              </a:rPr>
              <a:t>구멍과 땅</a:t>
            </a:r>
            <a:r>
              <a:rPr lang="en-US" altLang="ko-KR" dirty="0">
                <a:solidFill>
                  <a:srgbClr val="7F7B7B"/>
                </a:solidFill>
              </a:rPr>
              <a:t> </a:t>
            </a:r>
            <a:r>
              <a:rPr lang="ko-KR" altLang="en-US" dirty="0">
                <a:solidFill>
                  <a:srgbClr val="7F7B7B"/>
                </a:solidFill>
              </a:rPr>
              <a:t>등 </a:t>
            </a:r>
            <a:r>
              <a:rPr lang="ko-KR" altLang="en-US" dirty="0" err="1">
                <a:solidFill>
                  <a:srgbClr val="7F7B7B"/>
                </a:solidFill>
              </a:rPr>
              <a:t>맵을</a:t>
            </a:r>
            <a:r>
              <a:rPr lang="ko-KR" altLang="en-US" dirty="0">
                <a:solidFill>
                  <a:srgbClr val="7F7B7B"/>
                </a:solidFill>
              </a:rPr>
              <a:t> 구성하고 분단하는 요소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낙하하는 위치와 공간을 조절하여 난이도 조절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갈 수 없는 곳을 만들거나 갈 수 밖에 없도록 하여 스테이지 클리어 방식에 의도를 부여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열쇠와 같은 요소들의 진로방해를 </a:t>
            </a:r>
            <a:r>
              <a:rPr lang="en-US" altLang="ko-KR" dirty="0">
                <a:solidFill>
                  <a:srgbClr val="7F7B7B"/>
                </a:solidFill>
              </a:rPr>
              <a:t>….</a:t>
            </a:r>
            <a:endParaRPr lang="ko-KR" altLang="en-US" dirty="0">
              <a:solidFill>
                <a:srgbClr val="7F7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899</Words>
  <Application>Microsoft Office PowerPoint</Application>
  <PresentationFormat>와이드스크린</PresentationFormat>
  <Paragraphs>164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0" baseType="lpstr">
      <vt:lpstr>Noto Sans KR</vt:lpstr>
      <vt:lpstr>Noto Sans KR Black</vt:lpstr>
      <vt:lpstr>Noto Sans KR Light</vt:lpstr>
      <vt:lpstr>Noto Sans KR SemiBold</vt:lpstr>
      <vt:lpstr>Pretendard Medium</vt:lpstr>
      <vt:lpstr>Pretendard SemiBold</vt:lpstr>
      <vt:lpstr>Pretendard Variable</vt:lpstr>
      <vt:lpstr>Pretendard Variable ExtraBold</vt:lpstr>
      <vt:lpstr>Pretendard Variable Medium</vt:lpstr>
      <vt:lpstr>에스코어 드림 2 ExtraLight</vt:lpstr>
      <vt:lpstr>에스코어 드림 4 Regular</vt:lpstr>
      <vt:lpstr>에스코어 드림 6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33</cp:revision>
  <dcterms:created xsi:type="dcterms:W3CDTF">2025-03-14T08:56:19Z</dcterms:created>
  <dcterms:modified xsi:type="dcterms:W3CDTF">2025-04-08T14:03:01Z</dcterms:modified>
</cp:coreProperties>
</file>